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3" r:id="rId2"/>
    <p:sldId id="282" r:id="rId3"/>
  </p:sldIdLst>
  <p:sldSz cx="18291175" cy="10290175"/>
  <p:notesSz cx="7010400" cy="9296400"/>
  <p:defaultTextStyle>
    <a:defPPr>
      <a:defRPr lang="fr-FR"/>
    </a:defPPr>
    <a:lvl1pPr marL="0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816605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1633210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2449815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3266420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4083025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4899630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5716234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6532839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1">
          <p15:clr>
            <a:srgbClr val="A4A3A4"/>
          </p15:clr>
        </p15:guide>
        <p15:guide id="2" pos="57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9191"/>
    <a:srgbClr val="0384DB"/>
    <a:srgbClr val="B40436"/>
    <a:srgbClr val="6F9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9290" autoAdjust="0"/>
  </p:normalViewPr>
  <p:slideViewPr>
    <p:cSldViewPr>
      <p:cViewPr varScale="1">
        <p:scale>
          <a:sx n="56" d="100"/>
          <a:sy n="56" d="100"/>
        </p:scale>
        <p:origin x="96" y="680"/>
      </p:cViewPr>
      <p:guideLst>
        <p:guide orient="horz" pos="3241"/>
        <p:guide pos="57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F0AD973-D5A0-46BD-96BD-686C94292E45}" type="datetimeFigureOut">
              <a:rPr lang="fr-CA" smtClean="0"/>
              <a:t>2019-02-22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AB94888-62B7-486D-8008-3EE8249D13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33370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71838" y="3196625"/>
            <a:ext cx="15547499" cy="220571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743676" y="5831099"/>
            <a:ext cx="12803823" cy="26297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16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3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6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3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6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2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5B33-3A60-4F56-9C2D-CD0746079A5F}" type="datetimeFigureOut">
              <a:rPr lang="fr-CA" smtClean="0"/>
              <a:t>2019-02-22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15C06-AC0B-427C-B3C5-FE904E79FB8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40017521"/>
      </p:ext>
    </p:extLst>
  </p:cSld>
  <p:clrMapOvr>
    <a:masterClrMapping/>
  </p:clrMapOvr>
  <p:transition spd="med" advClick="0" advTm="17000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5B33-3A60-4F56-9C2D-CD0746079A5F}" type="datetimeFigureOut">
              <a:rPr lang="fr-CA" smtClean="0"/>
              <a:t>2019-02-22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15C06-AC0B-427C-B3C5-FE904E79FB8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45228234"/>
      </p:ext>
    </p:extLst>
  </p:cSld>
  <p:clrMapOvr>
    <a:masterClrMapping/>
  </p:clrMapOvr>
  <p:transition spd="med" advClick="0" advTm="17000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13261102" y="412085"/>
            <a:ext cx="4115514" cy="877999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559" y="412085"/>
            <a:ext cx="12041690" cy="877999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5B33-3A60-4F56-9C2D-CD0746079A5F}" type="datetimeFigureOut">
              <a:rPr lang="fr-CA" smtClean="0"/>
              <a:t>2019-02-22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15C06-AC0B-427C-B3C5-FE904E79FB8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55721664"/>
      </p:ext>
    </p:extLst>
  </p:cSld>
  <p:clrMapOvr>
    <a:masterClrMapping/>
  </p:clrMapOvr>
  <p:transition spd="med" advClick="0" advTm="17000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5B33-3A60-4F56-9C2D-CD0746079A5F}" type="datetimeFigureOut">
              <a:rPr lang="fr-CA" smtClean="0"/>
              <a:t>2019-02-22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15C06-AC0B-427C-B3C5-FE904E79FB8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73299142"/>
      </p:ext>
    </p:extLst>
  </p:cSld>
  <p:clrMapOvr>
    <a:masterClrMapping/>
  </p:clrMapOvr>
  <p:transition spd="med" advClick="0" advTm="17000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44877" y="6612391"/>
            <a:ext cx="15547499" cy="2043743"/>
          </a:xfrm>
        </p:spPr>
        <p:txBody>
          <a:bodyPr anchor="t"/>
          <a:lstStyle>
            <a:lvl1pPr algn="l">
              <a:defRPr sz="7100" b="1" cap="all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444877" y="4361416"/>
            <a:ext cx="15547499" cy="2250975"/>
          </a:xfrm>
        </p:spPr>
        <p:txBody>
          <a:bodyPr anchor="b"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816605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3321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3pPr>
            <a:lvl4pPr marL="2449815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6642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083025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89963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71623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532839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5B33-3A60-4F56-9C2D-CD0746079A5F}" type="datetimeFigureOut">
              <a:rPr lang="fr-CA" smtClean="0"/>
              <a:t>2019-02-22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15C06-AC0B-427C-B3C5-FE904E79FB8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82425976"/>
      </p:ext>
    </p:extLst>
  </p:cSld>
  <p:clrMapOvr>
    <a:masterClrMapping/>
  </p:clrMapOvr>
  <p:transition spd="med" advClick="0" advTm="17000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914559" y="2401042"/>
            <a:ext cx="8078602" cy="6791040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9298014" y="2401042"/>
            <a:ext cx="8078602" cy="6791040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5B33-3A60-4F56-9C2D-CD0746079A5F}" type="datetimeFigureOut">
              <a:rPr lang="fr-CA" smtClean="0"/>
              <a:t>2019-02-22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15C06-AC0B-427C-B3C5-FE904E79FB8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87517917"/>
      </p:ext>
    </p:extLst>
  </p:cSld>
  <p:clrMapOvr>
    <a:masterClrMapping/>
  </p:clrMapOvr>
  <p:transition spd="med" advClick="0" advTm="17000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559" y="2303380"/>
            <a:ext cx="8081779" cy="959939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605" indent="0">
              <a:buNone/>
              <a:defRPr sz="3600" b="1"/>
            </a:lvl2pPr>
            <a:lvl3pPr marL="1633210" indent="0">
              <a:buNone/>
              <a:defRPr sz="3200" b="1"/>
            </a:lvl3pPr>
            <a:lvl4pPr marL="2449815" indent="0">
              <a:buNone/>
              <a:defRPr sz="2900" b="1"/>
            </a:lvl4pPr>
            <a:lvl5pPr marL="3266420" indent="0">
              <a:buNone/>
              <a:defRPr sz="2900" b="1"/>
            </a:lvl5pPr>
            <a:lvl6pPr marL="4083025" indent="0">
              <a:buNone/>
              <a:defRPr sz="2900" b="1"/>
            </a:lvl6pPr>
            <a:lvl7pPr marL="4899630" indent="0">
              <a:buNone/>
              <a:defRPr sz="2900" b="1"/>
            </a:lvl7pPr>
            <a:lvl8pPr marL="5716234" indent="0">
              <a:buNone/>
              <a:defRPr sz="2900" b="1"/>
            </a:lvl8pPr>
            <a:lvl9pPr marL="6532839" indent="0">
              <a:buNone/>
              <a:defRPr sz="29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914559" y="3263320"/>
            <a:ext cx="8081779" cy="5928761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9291664" y="2303380"/>
            <a:ext cx="8084953" cy="959939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605" indent="0">
              <a:buNone/>
              <a:defRPr sz="3600" b="1"/>
            </a:lvl2pPr>
            <a:lvl3pPr marL="1633210" indent="0">
              <a:buNone/>
              <a:defRPr sz="3200" b="1"/>
            </a:lvl3pPr>
            <a:lvl4pPr marL="2449815" indent="0">
              <a:buNone/>
              <a:defRPr sz="2900" b="1"/>
            </a:lvl4pPr>
            <a:lvl5pPr marL="3266420" indent="0">
              <a:buNone/>
              <a:defRPr sz="2900" b="1"/>
            </a:lvl5pPr>
            <a:lvl6pPr marL="4083025" indent="0">
              <a:buNone/>
              <a:defRPr sz="2900" b="1"/>
            </a:lvl6pPr>
            <a:lvl7pPr marL="4899630" indent="0">
              <a:buNone/>
              <a:defRPr sz="2900" b="1"/>
            </a:lvl7pPr>
            <a:lvl8pPr marL="5716234" indent="0">
              <a:buNone/>
              <a:defRPr sz="2900" b="1"/>
            </a:lvl8pPr>
            <a:lvl9pPr marL="6532839" indent="0">
              <a:buNone/>
              <a:defRPr sz="29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9291664" y="3263320"/>
            <a:ext cx="8084953" cy="5928761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5B33-3A60-4F56-9C2D-CD0746079A5F}" type="datetimeFigureOut">
              <a:rPr lang="fr-CA" smtClean="0"/>
              <a:t>2019-02-22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15C06-AC0B-427C-B3C5-FE904E79FB8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61472228"/>
      </p:ext>
    </p:extLst>
  </p:cSld>
  <p:clrMapOvr>
    <a:masterClrMapping/>
  </p:clrMapOvr>
  <p:transition spd="med" advClick="0" advTm="17000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5B33-3A60-4F56-9C2D-CD0746079A5F}" type="datetimeFigureOut">
              <a:rPr lang="fr-CA" smtClean="0"/>
              <a:t>2019-02-22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15C06-AC0B-427C-B3C5-FE904E79FB8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33740970"/>
      </p:ext>
    </p:extLst>
  </p:cSld>
  <p:clrMapOvr>
    <a:masterClrMapping/>
  </p:clrMapOvr>
  <p:transition spd="med" advClick="0" advTm="17000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5B33-3A60-4F56-9C2D-CD0746079A5F}" type="datetimeFigureOut">
              <a:rPr lang="fr-CA" smtClean="0"/>
              <a:t>2019-02-22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15C06-AC0B-427C-B3C5-FE904E79FB8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29421460"/>
      </p:ext>
    </p:extLst>
  </p:cSld>
  <p:clrMapOvr>
    <a:masterClrMapping/>
  </p:clrMapOvr>
  <p:transition spd="med" advClick="0" advTm="17000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560" y="409701"/>
            <a:ext cx="6017671" cy="1743613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51341" y="409702"/>
            <a:ext cx="10225275" cy="8782379"/>
          </a:xfrm>
        </p:spPr>
        <p:txBody>
          <a:bodyPr/>
          <a:lstStyle>
            <a:lvl1pPr>
              <a:defRPr sz="5700"/>
            </a:lvl1pPr>
            <a:lvl2pPr>
              <a:defRPr sz="5000"/>
            </a:lvl2pPr>
            <a:lvl3pPr>
              <a:defRPr sz="43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560" y="2153315"/>
            <a:ext cx="6017671" cy="7038766"/>
          </a:xfrm>
        </p:spPr>
        <p:txBody>
          <a:bodyPr/>
          <a:lstStyle>
            <a:lvl1pPr marL="0" indent="0">
              <a:buNone/>
              <a:defRPr sz="2500"/>
            </a:lvl1pPr>
            <a:lvl2pPr marL="816605" indent="0">
              <a:buNone/>
              <a:defRPr sz="2100"/>
            </a:lvl2pPr>
            <a:lvl3pPr marL="1633210" indent="0">
              <a:buNone/>
              <a:defRPr sz="1800"/>
            </a:lvl3pPr>
            <a:lvl4pPr marL="2449815" indent="0">
              <a:buNone/>
              <a:defRPr sz="1600"/>
            </a:lvl4pPr>
            <a:lvl5pPr marL="3266420" indent="0">
              <a:buNone/>
              <a:defRPr sz="1600"/>
            </a:lvl5pPr>
            <a:lvl6pPr marL="4083025" indent="0">
              <a:buNone/>
              <a:defRPr sz="1600"/>
            </a:lvl6pPr>
            <a:lvl7pPr marL="4899630" indent="0">
              <a:buNone/>
              <a:defRPr sz="1600"/>
            </a:lvl7pPr>
            <a:lvl8pPr marL="5716234" indent="0">
              <a:buNone/>
              <a:defRPr sz="1600"/>
            </a:lvl8pPr>
            <a:lvl9pPr marL="6532839" indent="0">
              <a:buNone/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5B33-3A60-4F56-9C2D-CD0746079A5F}" type="datetimeFigureOut">
              <a:rPr lang="fr-CA" smtClean="0"/>
              <a:t>2019-02-22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15C06-AC0B-427C-B3C5-FE904E79FB8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12614186"/>
      </p:ext>
    </p:extLst>
  </p:cSld>
  <p:clrMapOvr>
    <a:masterClrMapping/>
  </p:clrMapOvr>
  <p:transition spd="med" advClick="0" advTm="17000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85198" y="7203123"/>
            <a:ext cx="10974705" cy="850369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585198" y="919446"/>
            <a:ext cx="10974705" cy="6174105"/>
          </a:xfrm>
        </p:spPr>
        <p:txBody>
          <a:bodyPr/>
          <a:lstStyle>
            <a:lvl1pPr marL="0" indent="0">
              <a:buNone/>
              <a:defRPr sz="5700"/>
            </a:lvl1pPr>
            <a:lvl2pPr marL="816605" indent="0">
              <a:buNone/>
              <a:defRPr sz="5000"/>
            </a:lvl2pPr>
            <a:lvl3pPr marL="1633210" indent="0">
              <a:buNone/>
              <a:defRPr sz="4300"/>
            </a:lvl3pPr>
            <a:lvl4pPr marL="2449815" indent="0">
              <a:buNone/>
              <a:defRPr sz="3600"/>
            </a:lvl4pPr>
            <a:lvl5pPr marL="3266420" indent="0">
              <a:buNone/>
              <a:defRPr sz="3600"/>
            </a:lvl5pPr>
            <a:lvl6pPr marL="4083025" indent="0">
              <a:buNone/>
              <a:defRPr sz="3600"/>
            </a:lvl6pPr>
            <a:lvl7pPr marL="4899630" indent="0">
              <a:buNone/>
              <a:defRPr sz="3600"/>
            </a:lvl7pPr>
            <a:lvl8pPr marL="5716234" indent="0">
              <a:buNone/>
              <a:defRPr sz="3600"/>
            </a:lvl8pPr>
            <a:lvl9pPr marL="6532839" indent="0">
              <a:buNone/>
              <a:defRPr sz="36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585198" y="8053492"/>
            <a:ext cx="10974705" cy="1207666"/>
          </a:xfrm>
        </p:spPr>
        <p:txBody>
          <a:bodyPr/>
          <a:lstStyle>
            <a:lvl1pPr marL="0" indent="0">
              <a:buNone/>
              <a:defRPr sz="2500"/>
            </a:lvl1pPr>
            <a:lvl2pPr marL="816605" indent="0">
              <a:buNone/>
              <a:defRPr sz="2100"/>
            </a:lvl2pPr>
            <a:lvl3pPr marL="1633210" indent="0">
              <a:buNone/>
              <a:defRPr sz="1800"/>
            </a:lvl3pPr>
            <a:lvl4pPr marL="2449815" indent="0">
              <a:buNone/>
              <a:defRPr sz="1600"/>
            </a:lvl4pPr>
            <a:lvl5pPr marL="3266420" indent="0">
              <a:buNone/>
              <a:defRPr sz="1600"/>
            </a:lvl5pPr>
            <a:lvl6pPr marL="4083025" indent="0">
              <a:buNone/>
              <a:defRPr sz="1600"/>
            </a:lvl6pPr>
            <a:lvl7pPr marL="4899630" indent="0">
              <a:buNone/>
              <a:defRPr sz="1600"/>
            </a:lvl7pPr>
            <a:lvl8pPr marL="5716234" indent="0">
              <a:buNone/>
              <a:defRPr sz="1600"/>
            </a:lvl8pPr>
            <a:lvl9pPr marL="6532839" indent="0">
              <a:buNone/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5B33-3A60-4F56-9C2D-CD0746079A5F}" type="datetimeFigureOut">
              <a:rPr lang="fr-CA" smtClean="0"/>
              <a:t>2019-02-22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15C06-AC0B-427C-B3C5-FE904E79FB8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26559192"/>
      </p:ext>
    </p:extLst>
  </p:cSld>
  <p:clrMapOvr>
    <a:masterClrMapping/>
  </p:clrMapOvr>
  <p:transition spd="med" advClick="0" advTm="17000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914559" y="412084"/>
            <a:ext cx="16462058" cy="1715029"/>
          </a:xfrm>
          <a:prstGeom prst="rect">
            <a:avLst/>
          </a:prstGeom>
        </p:spPr>
        <p:txBody>
          <a:bodyPr vert="horz" lIns="163321" tIns="81660" rIns="163321" bIns="8166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559" y="2401042"/>
            <a:ext cx="16462058" cy="6791040"/>
          </a:xfrm>
          <a:prstGeom prst="rect">
            <a:avLst/>
          </a:prstGeom>
        </p:spPr>
        <p:txBody>
          <a:bodyPr vert="horz" lIns="163321" tIns="81660" rIns="163321" bIns="8166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914559" y="9537468"/>
            <a:ext cx="4267941" cy="547857"/>
          </a:xfrm>
          <a:prstGeom prst="rect">
            <a:avLst/>
          </a:prstGeom>
        </p:spPr>
        <p:txBody>
          <a:bodyPr vert="horz" lIns="163321" tIns="81660" rIns="163321" bIns="81660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15B33-3A60-4F56-9C2D-CD0746079A5F}" type="datetimeFigureOut">
              <a:rPr lang="fr-CA" smtClean="0"/>
              <a:t>2019-02-22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6249485" y="9537468"/>
            <a:ext cx="5792205" cy="547857"/>
          </a:xfrm>
          <a:prstGeom prst="rect">
            <a:avLst/>
          </a:prstGeom>
        </p:spPr>
        <p:txBody>
          <a:bodyPr vert="horz" lIns="163321" tIns="81660" rIns="163321" bIns="81660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3108675" y="9537468"/>
            <a:ext cx="4267941" cy="547857"/>
          </a:xfrm>
          <a:prstGeom prst="rect">
            <a:avLst/>
          </a:prstGeom>
        </p:spPr>
        <p:txBody>
          <a:bodyPr vert="horz" lIns="163321" tIns="81660" rIns="163321" bIns="81660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15C06-AC0B-427C-B3C5-FE904E79FB8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40752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17000">
    <p:split orient="vert"/>
  </p:transition>
  <p:txStyles>
    <p:titleStyle>
      <a:lvl1pPr algn="ctr" defTabSz="1633210" rtl="0" eaLnBrk="1" latinLnBrk="0" hangingPunct="1">
        <a:spcBef>
          <a:spcPct val="0"/>
        </a:spcBef>
        <a:buNone/>
        <a:defRPr sz="7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2454" indent="-612454" algn="l" defTabSz="1633210" rtl="0" eaLnBrk="1" latinLnBrk="0" hangingPunct="1">
        <a:spcBef>
          <a:spcPct val="20000"/>
        </a:spcBef>
        <a:buFont typeface="Arial" panose="020B0604020202020204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326983" indent="-510378" algn="l" defTabSz="1633210" rtl="0" eaLnBrk="1" latinLnBrk="0" hangingPunct="1">
        <a:spcBef>
          <a:spcPct val="20000"/>
        </a:spcBef>
        <a:buFont typeface="Arial" panose="020B0604020202020204" pitchFamily="34" charset="0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041512" indent="-408302" algn="l" defTabSz="1633210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2858117" indent="-408302" algn="l" defTabSz="1633210" rtl="0" eaLnBrk="1" latinLnBrk="0" hangingPunct="1">
        <a:spcBef>
          <a:spcPct val="20000"/>
        </a:spcBef>
        <a:buFont typeface="Arial" panose="020B0604020202020204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74722" indent="-408302" algn="l" defTabSz="1633210" rtl="0" eaLnBrk="1" latinLnBrk="0" hangingPunct="1">
        <a:spcBef>
          <a:spcPct val="20000"/>
        </a:spcBef>
        <a:buFont typeface="Arial" panose="020B0604020202020204" pitchFamily="34" charset="0"/>
        <a:buChar char="»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491327" indent="-408302" algn="l" defTabSz="16332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7932" indent="-408302" algn="l" defTabSz="16332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4537" indent="-408302" algn="l" defTabSz="16332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41142" indent="-408302" algn="l" defTabSz="16332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605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321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815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642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3025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963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6234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2839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/>
          <a:srcRect l="14074" t="5040" r="58965" b="60929"/>
          <a:stretch/>
        </p:blipFill>
        <p:spPr>
          <a:xfrm>
            <a:off x="355907" y="1744949"/>
            <a:ext cx="4645440" cy="3664746"/>
          </a:xfrm>
          <a:prstGeom prst="rect">
            <a:avLst/>
          </a:prstGeom>
        </p:spPr>
      </p:pic>
      <p:pic>
        <p:nvPicPr>
          <p:cNvPr id="8" name="Picture 1" descr="/Users/saravarela/Desktop/RioTinto_logo_RGB_24 Ja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998" y="9321551"/>
            <a:ext cx="1720813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oneTexte 8"/>
          <p:cNvSpPr txBox="1"/>
          <p:nvPr/>
        </p:nvSpPr>
        <p:spPr>
          <a:xfrm>
            <a:off x="413009" y="288516"/>
            <a:ext cx="17353928" cy="1446550"/>
          </a:xfrm>
          <a:prstGeom prst="rect">
            <a:avLst/>
          </a:prstGeom>
          <a:solidFill>
            <a:srgbClr val="0384DB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CA" sz="2000" dirty="0" smtClean="0">
                <a:solidFill>
                  <a:schemeClr val="bg1"/>
                </a:solidFill>
                <a:latin typeface="RT_Vickerman" panose="020B0503020103020204" pitchFamily="34" charset="0"/>
                <a:cs typeface="Arial" panose="020B0604020202020204" pitchFamily="34" charset="0"/>
              </a:rPr>
              <a:t>Vaudreuil au-delà de 2022</a:t>
            </a:r>
            <a:br>
              <a:rPr lang="fr-CA" sz="2000" dirty="0" smtClean="0">
                <a:solidFill>
                  <a:schemeClr val="bg1"/>
                </a:solidFill>
                <a:latin typeface="RT_Vickerman" panose="020B0503020103020204" pitchFamily="34" charset="0"/>
                <a:cs typeface="Arial" panose="020B0604020202020204" pitchFamily="34" charset="0"/>
              </a:rPr>
            </a:br>
            <a:r>
              <a:rPr lang="fr-CA" sz="3600" b="1" dirty="0">
                <a:solidFill>
                  <a:schemeClr val="bg1"/>
                </a:solidFill>
                <a:latin typeface="RT_Vickerman" panose="020B0503020103020204" pitchFamily="34" charset="0"/>
                <a:cs typeface="Arial" panose="020B0604020202020204" pitchFamily="34" charset="0"/>
              </a:rPr>
              <a:t>E</a:t>
            </a:r>
            <a:r>
              <a:rPr lang="fr-CA" sz="3600" b="1" dirty="0" smtClean="0">
                <a:solidFill>
                  <a:schemeClr val="bg1"/>
                </a:solidFill>
                <a:latin typeface="RT_Vickerman" panose="020B0503020103020204" pitchFamily="34" charset="0"/>
                <a:cs typeface="Arial" panose="020B0604020202020204" pitchFamily="34" charset="0"/>
              </a:rPr>
              <a:t>ngagements pris par Rio Tinto </a:t>
            </a:r>
          </a:p>
          <a:p>
            <a:pPr algn="ctr"/>
            <a:r>
              <a:rPr lang="fr-CA" dirty="0">
                <a:solidFill>
                  <a:schemeClr val="bg1"/>
                </a:solidFill>
                <a:latin typeface="RT_Vickerman" panose="020B0503020103020204" pitchFamily="34" charset="0"/>
                <a:cs typeface="Arial" panose="020B0604020202020204" pitchFamily="34" charset="0"/>
              </a:rPr>
              <a:t>s</a:t>
            </a:r>
            <a:r>
              <a:rPr lang="fr-CA" dirty="0" smtClean="0">
                <a:solidFill>
                  <a:schemeClr val="bg1"/>
                </a:solidFill>
                <a:latin typeface="RT_Vickerman" panose="020B0503020103020204" pitchFamily="34" charset="0"/>
                <a:cs typeface="Arial" panose="020B0604020202020204" pitchFamily="34" charset="0"/>
              </a:rPr>
              <a:t>uite à la démarche de consultation de 2016</a:t>
            </a:r>
            <a:endParaRPr lang="fr-CA" dirty="0">
              <a:solidFill>
                <a:schemeClr val="bg1"/>
              </a:solidFill>
              <a:latin typeface="RT_Vickerman" panose="020B0503020103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99111" y="2182161"/>
            <a:ext cx="5867826" cy="3096344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1665" y="5509949"/>
            <a:ext cx="4787657" cy="3811602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962011" y="6032240"/>
            <a:ext cx="5041460" cy="3289311"/>
          </a:xfrm>
          <a:prstGeom prst="rect">
            <a:avLst/>
          </a:prstGeom>
        </p:spPr>
      </p:pic>
      <p:sp>
        <p:nvSpPr>
          <p:cNvPr id="13" name="Ellipse 12"/>
          <p:cNvSpPr/>
          <p:nvPr/>
        </p:nvSpPr>
        <p:spPr>
          <a:xfrm>
            <a:off x="6324817" y="3272879"/>
            <a:ext cx="2736304" cy="2520280"/>
          </a:xfrm>
          <a:prstGeom prst="ellipse">
            <a:avLst/>
          </a:prstGeom>
          <a:solidFill>
            <a:srgbClr val="2F91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400" dirty="0" smtClean="0">
                <a:latin typeface="RT_Vickerman" panose="020B0503020103020204" pitchFamily="34" charset="0"/>
              </a:rPr>
              <a:t>SOCIAL</a:t>
            </a:r>
            <a:endParaRPr lang="fr-CA" sz="2400" dirty="0">
              <a:latin typeface="RT_Vickerman" panose="020B0503020103020204" pitchFamily="34" charset="0"/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6425677" y="5623737"/>
            <a:ext cx="2736304" cy="2520280"/>
          </a:xfrm>
          <a:prstGeom prst="ellipse">
            <a:avLst/>
          </a:prstGeom>
          <a:solidFill>
            <a:srgbClr val="0384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400" dirty="0" smtClean="0">
                <a:latin typeface="RT_Vickerman" panose="020B0503020103020204" pitchFamily="34" charset="0"/>
              </a:rPr>
              <a:t>ÉCONOMIE</a:t>
            </a:r>
            <a:endParaRPr lang="fr-CA" sz="2400" dirty="0">
              <a:latin typeface="RT_Vickerman" panose="020B0503020103020204" pitchFamily="34" charset="0"/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8657336" y="3848943"/>
            <a:ext cx="2736304" cy="2520280"/>
          </a:xfrm>
          <a:prstGeom prst="ellipse">
            <a:avLst/>
          </a:prstGeom>
          <a:solidFill>
            <a:srgbClr val="6F9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400" dirty="0">
              <a:latin typeface="RT_Vickerman" panose="020B0503020103020204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8758196" y="4816840"/>
            <a:ext cx="3223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 smtClean="0">
                <a:solidFill>
                  <a:schemeClr val="bg1"/>
                </a:solidFill>
                <a:latin typeface="RT_Vickerman" panose="020B0503020103020204" pitchFamily="34" charset="0"/>
              </a:rPr>
              <a:t>ENVIRONNEMENT</a:t>
            </a:r>
            <a:endParaRPr lang="fr-CA" sz="2400" dirty="0">
              <a:solidFill>
                <a:schemeClr val="bg1"/>
              </a:solidFill>
              <a:latin typeface="RT_Vickerman" panose="020B0503020103020204" pitchFamily="34" charset="0"/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8758196" y="6040977"/>
            <a:ext cx="2736304" cy="2520280"/>
          </a:xfrm>
          <a:prstGeom prst="ellipse">
            <a:avLst/>
          </a:prstGeom>
          <a:solidFill>
            <a:srgbClr val="B40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400" dirty="0" smtClean="0">
                <a:latin typeface="RT_Vickerman" panose="020B0503020103020204" pitchFamily="34" charset="0"/>
              </a:rPr>
              <a:t>TECHNIQUE</a:t>
            </a:r>
            <a:endParaRPr lang="fr-CA" sz="2400" dirty="0">
              <a:latin typeface="RT_Vickerman" panose="020B0503020103020204" pitchFamily="34" charset="0"/>
            </a:endParaRPr>
          </a:p>
        </p:txBody>
      </p:sp>
      <p:cxnSp>
        <p:nvCxnSpPr>
          <p:cNvPr id="22" name="Connecteur droit avec flèche 21"/>
          <p:cNvCxnSpPr/>
          <p:nvPr/>
        </p:nvCxnSpPr>
        <p:spPr>
          <a:xfrm>
            <a:off x="5001346" y="3432101"/>
            <a:ext cx="1424331" cy="685810"/>
          </a:xfrm>
          <a:prstGeom prst="straightConnector1">
            <a:avLst/>
          </a:prstGeom>
          <a:ln w="1143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 flipV="1">
            <a:off x="5498631" y="5251652"/>
            <a:ext cx="1158976" cy="656408"/>
          </a:xfrm>
          <a:prstGeom prst="straightConnector1">
            <a:avLst/>
          </a:prstGeom>
          <a:ln w="1143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 flipH="1">
            <a:off x="11116974" y="3866078"/>
            <a:ext cx="865188" cy="503667"/>
          </a:xfrm>
          <a:prstGeom prst="straightConnector1">
            <a:avLst/>
          </a:prstGeom>
          <a:ln w="1143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flipH="1" flipV="1">
            <a:off x="11119579" y="5854570"/>
            <a:ext cx="1842432" cy="1029307"/>
          </a:xfrm>
          <a:prstGeom prst="straightConnector1">
            <a:avLst/>
          </a:prstGeom>
          <a:ln w="1143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8048878"/>
      </p:ext>
    </p:extLst>
  </p:cSld>
  <p:clrMapOvr>
    <a:masterClrMapping/>
  </p:clrMapOvr>
  <p:transition spd="med" advClick="0" advTm="17000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" descr="/Users/saravarela/Desktop/RioTinto_logo_RGB_24 Ja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998" y="9321551"/>
            <a:ext cx="1720813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3"/>
          <a:srcRect l="1725" t="2065" r="59318"/>
          <a:stretch/>
        </p:blipFill>
        <p:spPr>
          <a:xfrm>
            <a:off x="2664867" y="2336775"/>
            <a:ext cx="4248472" cy="713217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720651" y="464567"/>
            <a:ext cx="15481720" cy="1446550"/>
          </a:xfrm>
          <a:prstGeom prst="rect">
            <a:avLst/>
          </a:prstGeom>
          <a:solidFill>
            <a:srgbClr val="0384DB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CA" sz="2000" dirty="0" smtClean="0">
                <a:solidFill>
                  <a:schemeClr val="bg1"/>
                </a:solidFill>
                <a:latin typeface="RT_Vickerman" panose="020B0503020103020204" pitchFamily="34" charset="0"/>
                <a:cs typeface="Arial" panose="020B0604020202020204" pitchFamily="34" charset="0"/>
              </a:rPr>
              <a:t>Vaudreuil au-delà de 2022</a:t>
            </a:r>
            <a:br>
              <a:rPr lang="fr-CA" sz="2000" dirty="0" smtClean="0">
                <a:solidFill>
                  <a:schemeClr val="bg1"/>
                </a:solidFill>
                <a:latin typeface="RT_Vickerman" panose="020B0503020103020204" pitchFamily="34" charset="0"/>
                <a:cs typeface="Arial" panose="020B0604020202020204" pitchFamily="34" charset="0"/>
              </a:rPr>
            </a:br>
            <a:r>
              <a:rPr lang="fr-CA" sz="3600" b="1" dirty="0">
                <a:solidFill>
                  <a:schemeClr val="bg1"/>
                </a:solidFill>
                <a:latin typeface="RT_Vickerman" panose="020B0503020103020204" pitchFamily="34" charset="0"/>
                <a:cs typeface="Arial" panose="020B0604020202020204" pitchFamily="34" charset="0"/>
              </a:rPr>
              <a:t>E</a:t>
            </a:r>
            <a:r>
              <a:rPr lang="fr-CA" sz="3600" b="1" dirty="0" smtClean="0">
                <a:solidFill>
                  <a:schemeClr val="bg1"/>
                </a:solidFill>
                <a:latin typeface="RT_Vickerman" panose="020B0503020103020204" pitchFamily="34" charset="0"/>
                <a:cs typeface="Arial" panose="020B0604020202020204" pitchFamily="34" charset="0"/>
              </a:rPr>
              <a:t>ngagements pris par Rio Tinto </a:t>
            </a:r>
          </a:p>
          <a:p>
            <a:pPr algn="ctr"/>
            <a:r>
              <a:rPr lang="fr-CA" dirty="0">
                <a:solidFill>
                  <a:schemeClr val="bg1"/>
                </a:solidFill>
                <a:latin typeface="RT_Vickerman" panose="020B0503020103020204" pitchFamily="34" charset="0"/>
                <a:cs typeface="Arial" panose="020B0604020202020204" pitchFamily="34" charset="0"/>
              </a:rPr>
              <a:t>s</a:t>
            </a:r>
            <a:r>
              <a:rPr lang="fr-CA" dirty="0" smtClean="0">
                <a:solidFill>
                  <a:schemeClr val="bg1"/>
                </a:solidFill>
                <a:latin typeface="RT_Vickerman" panose="020B0503020103020204" pitchFamily="34" charset="0"/>
                <a:cs typeface="Arial" panose="020B0604020202020204" pitchFamily="34" charset="0"/>
              </a:rPr>
              <a:t>uite à la démarche de consultation de 2016</a:t>
            </a:r>
            <a:endParaRPr lang="fr-CA" dirty="0">
              <a:solidFill>
                <a:schemeClr val="bg1"/>
              </a:solidFill>
              <a:latin typeface="RT_Vickerman" panose="020B0503020103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3"/>
          <a:srcRect l="42647" t="1996" r="2712" b="25161"/>
          <a:stretch/>
        </p:blipFill>
        <p:spPr>
          <a:xfrm>
            <a:off x="8929563" y="3274568"/>
            <a:ext cx="5904656" cy="52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33880"/>
      </p:ext>
    </p:extLst>
  </p:cSld>
  <p:clrMapOvr>
    <a:masterClrMapping/>
  </p:clrMapOvr>
  <p:transition spd="med" advClick="0" advTm="17000"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9562</TotalTime>
  <Words>12</Words>
  <Application>Microsoft Office PowerPoint</Application>
  <PresentationFormat>Personnalisé</PresentationFormat>
  <Paragraphs>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RT_Vickerman</vt:lpstr>
      <vt:lpstr>Thème Office</vt:lpstr>
      <vt:lpstr>Présentation PowerPoint</vt:lpstr>
      <vt:lpstr>Présentation PowerPoint</vt:lpstr>
    </vt:vector>
  </TitlesOfParts>
  <Company>Rio Tinto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Cottin, Aline (RTA)</dc:creator>
  <cp:lastModifiedBy>Cottin, Aline (RTA)</cp:lastModifiedBy>
  <cp:revision>75</cp:revision>
  <cp:lastPrinted>2018-06-21T19:30:46Z</cp:lastPrinted>
  <dcterms:created xsi:type="dcterms:W3CDTF">2018-06-18T19:10:23Z</dcterms:created>
  <dcterms:modified xsi:type="dcterms:W3CDTF">2019-02-22T15:33:56Z</dcterms:modified>
</cp:coreProperties>
</file>